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Pacifico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55" Type="http://schemas.openxmlformats.org/officeDocument/2006/relationships/font" Target="fonts/Lato-italic.fntdata"/><Relationship Id="rId10" Type="http://schemas.openxmlformats.org/officeDocument/2006/relationships/slide" Target="slides/slide6.xml"/><Relationship Id="rId54" Type="http://schemas.openxmlformats.org/officeDocument/2006/relationships/font" Target="fonts/Lato-bold.fntdata"/><Relationship Id="rId13" Type="http://schemas.openxmlformats.org/officeDocument/2006/relationships/slide" Target="slides/slide9.xml"/><Relationship Id="rId57" Type="http://schemas.openxmlformats.org/officeDocument/2006/relationships/font" Target="fonts/Pacifico-regular.fntdata"/><Relationship Id="rId12" Type="http://schemas.openxmlformats.org/officeDocument/2006/relationships/slide" Target="slides/slide8.xml"/><Relationship Id="rId56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0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5.jpg"/><Relationship Id="rId8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17.png"/><Relationship Id="rId13" Type="http://schemas.openxmlformats.org/officeDocument/2006/relationships/image" Target="../media/image22.jp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5.jpg"/><Relationship Id="rId8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17.png"/><Relationship Id="rId13" Type="http://schemas.openxmlformats.org/officeDocument/2006/relationships/image" Target="../media/image22.jp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5.jpg"/><Relationship Id="rId8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jpg"/><Relationship Id="rId10" Type="http://schemas.openxmlformats.org/officeDocument/2006/relationships/image" Target="../media/image26.jpg"/><Relationship Id="rId13" Type="http://schemas.openxmlformats.org/officeDocument/2006/relationships/image" Target="../media/image15.jp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5" Type="http://schemas.openxmlformats.org/officeDocument/2006/relationships/image" Target="../media/image28.png"/><Relationship Id="rId14" Type="http://schemas.openxmlformats.org/officeDocument/2006/relationships/image" Target="../media/image25.pn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14.jp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2.jpg"/><Relationship Id="rId6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hyperlink" Target="http://www.linhadecodigo.com.br/artigo/860/desenvolvimento-e-implementacao-de-um-jogo-de-damas-em-prolog.aspx#ixzz5Cn4rUbm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de Damas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Apresentação 1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 de abril de 2018</a:t>
            </a:r>
            <a:br>
              <a:rPr lang="en" sz="1400"/>
            </a:br>
            <a:r>
              <a:rPr lang="en" sz="1400"/>
              <a:t>Profº. Leonardo Murta</a:t>
            </a:r>
            <a:endParaRPr sz="1400"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José Perpétuo Assad</a:t>
            </a:r>
            <a:br>
              <a:rPr lang="en"/>
            </a:br>
            <a:r>
              <a:rPr lang="en"/>
              <a:t>Henrique Nunes Duque de Medeiros</a:t>
            </a:r>
            <a:br>
              <a:rPr lang="en"/>
            </a:br>
            <a:r>
              <a:rPr lang="en"/>
              <a:t>Jorge Felipe Campos Chagas</a:t>
            </a:r>
            <a:br>
              <a:rPr lang="en"/>
            </a:br>
            <a:r>
              <a:rPr lang="en"/>
              <a:t>Pedro Paulo Bastos Teixeira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 sz="14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2674175" y="3234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b="17289" l="15346" r="11048" t="10309"/>
          <a:stretch/>
        </p:blipFill>
        <p:spPr>
          <a:xfrm>
            <a:off x="1297500" y="920250"/>
            <a:ext cx="6538148" cy="38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(Planejamento)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b="31389" l="14055" r="68878" t="15731"/>
          <a:stretch/>
        </p:blipFill>
        <p:spPr>
          <a:xfrm>
            <a:off x="3518013" y="862650"/>
            <a:ext cx="1908823" cy="41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</a:t>
            </a:r>
            <a:br>
              <a:rPr lang="en"/>
            </a:br>
            <a:r>
              <a:rPr lang="en"/>
              <a:t>(Desenvolvimento ; </a:t>
            </a:r>
            <a:br>
              <a:rPr lang="en"/>
            </a:br>
            <a:r>
              <a:rPr lang="en"/>
              <a:t>Monitoramento e Controle)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5">
            <a:alphaModFix/>
          </a:blip>
          <a:srcRect b="17282" l="49912" r="31426" t="15988"/>
          <a:stretch/>
        </p:blipFill>
        <p:spPr>
          <a:xfrm>
            <a:off x="5724874" y="393750"/>
            <a:ext cx="1824631" cy="461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6">
            <a:alphaModFix/>
          </a:blip>
          <a:srcRect b="71337" l="74609" r="10754" t="15731"/>
          <a:stretch/>
        </p:blipFill>
        <p:spPr>
          <a:xfrm>
            <a:off x="1659375" y="1997011"/>
            <a:ext cx="2943444" cy="183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Estimativa de Esforço e Custo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275"/>
            <a:ext cx="1121425" cy="15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564763" y="845800"/>
            <a:ext cx="22515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Fazer escopo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do Produto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253125" y="833250"/>
            <a:ext cx="24423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Estimar custo das atividades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2564775" y="3213800"/>
            <a:ext cx="2091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Fazer WBS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6253125" y="3071600"/>
            <a:ext cx="27999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Estimar duração das atividades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2564775" y="793888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Análise de Riscos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6253125" y="757059"/>
            <a:ext cx="1970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a estratégia de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572575" y="3171600"/>
            <a:ext cx="2251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Implementação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293800" y="31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630800" y="3029400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Testes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293800" y="31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2715275" y="825513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Acoplar projeto -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11">
            <a:alphaModFix/>
          </a:blip>
          <a:srcRect b="49947" l="82437" r="0" t="0"/>
          <a:stretch/>
        </p:blipFill>
        <p:spPr>
          <a:xfrm>
            <a:off x="1293800" y="326900"/>
            <a:ext cx="1270975" cy="186321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6427825" y="770625"/>
            <a:ext cx="2504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Linguagem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12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817075" y="2810869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Validade das Jogadas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13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1314900" y="2929413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6630800" y="2965750"/>
            <a:ext cx="1788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Movimento das peças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Shape 3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293800" y="31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11">
            <a:alphaModFix/>
          </a:blip>
          <a:srcRect b="49947" l="82437" r="0" t="0"/>
          <a:stretch/>
        </p:blipFill>
        <p:spPr>
          <a:xfrm>
            <a:off x="1293800" y="326900"/>
            <a:ext cx="1270975" cy="186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12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13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314900" y="2929413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2715275" y="825513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orçamento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2817050" y="2853056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o cronograma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314938" y="25492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6570400" y="2965750"/>
            <a:ext cx="1788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Validade do Jogo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57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51244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4410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6413225" y="770625"/>
            <a:ext cx="2504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Regras do Jogo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49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7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7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10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11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13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57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51244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437113" y="813975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2698400" y="825525"/>
            <a:ext cx="21327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Preparar Apresentações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76925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6187" y="834638"/>
            <a:ext cx="5524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507938" y="813975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2736400" y="2853056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Acompanhar o progresso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Shape 3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8800" y="3096800"/>
            <a:ext cx="5619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34288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8">
            <a:alphaModFix/>
          </a:blip>
          <a:srcRect b="0" l="0" r="20121" t="0"/>
          <a:stretch/>
        </p:blipFill>
        <p:spPr>
          <a:xfrm>
            <a:off x="1350063" y="3171600"/>
            <a:ext cx="243475" cy="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6578150" y="3007950"/>
            <a:ext cx="1788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Apresentar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3525" y="31586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5132225" y="30716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4982138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91512" y="3111088"/>
            <a:ext cx="4857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5219813" y="3007950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6374625" y="595425"/>
            <a:ext cx="2504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Ensaiar apresentações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11">
            <a:alphaModFix/>
          </a:blip>
          <a:srcRect b="0" l="0" r="82989" t="50816"/>
          <a:stretch/>
        </p:blipFill>
        <p:spPr>
          <a:xfrm>
            <a:off x="4981588" y="350687"/>
            <a:ext cx="1194875" cy="17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USADAS ATÉ O MOMENTO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477650" y="3172875"/>
            <a:ext cx="1937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WBS Schedule Pro</a:t>
            </a:r>
            <a:endParaRPr sz="1400"/>
          </a:p>
        </p:txBody>
      </p:sp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50" y="1773575"/>
            <a:ext cx="1780901" cy="1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925" y="1944774"/>
            <a:ext cx="152435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2731950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Plan Hammer</a:t>
            </a:r>
            <a:endParaRPr sz="1400"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699450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Excel</a:t>
            </a:r>
            <a:endParaRPr sz="1400"/>
          </a:p>
        </p:txBody>
      </p:sp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5713" y="1810399"/>
            <a:ext cx="1411775" cy="138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2050" y="1845438"/>
            <a:ext cx="1524350" cy="131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6812075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Drive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809250" y="2954950"/>
            <a:ext cx="26172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Implementar Interface - Lógica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5235250" y="2954950"/>
            <a:ext cx="3120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Implementar Interface - Gráfica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0" l="0" r="82989" t="50816"/>
          <a:stretch/>
        </p:blipFill>
        <p:spPr>
          <a:xfrm>
            <a:off x="1337572" y="625413"/>
            <a:ext cx="1194875" cy="166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5939905" y="625424"/>
            <a:ext cx="1194875" cy="1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Orçamento&lt;to do&gt;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Orçamento</a:t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>
            <p:ph idx="1" type="body"/>
          </p:nvPr>
        </p:nvSpPr>
        <p:spPr>
          <a:xfrm>
            <a:off x="1297500" y="1454575"/>
            <a:ext cx="31932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Esforço: 97,5 H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omens-horas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Homem-hora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R$20,00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 do Projeto: </a:t>
            </a: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R$1950,00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Orçamento</a:t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>
            <p:ph idx="1" type="body"/>
          </p:nvPr>
        </p:nvSpPr>
        <p:spPr>
          <a:xfrm>
            <a:off x="1297500" y="14800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Custo: R$1950,00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Lucro: 30% → R$585,00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 do Projeto: R$2535,00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 de Pagamento: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Entrada de R$500,00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o segundo sprint: R$1000,00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fim do projeto: R$1035,00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Backlog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535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42335">
            <a:off x="6862007" y="1951363"/>
            <a:ext cx="1759592" cy="135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35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639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298" y="2682229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615" y="1117404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16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05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198580" y="1619638"/>
            <a:ext cx="76461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Fazer WBS	      Definir Escopo            Estimar Custo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					do Produto               de Atividade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                                                                Ensaiar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Estimar duração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											               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Apresentação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d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as atividades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Análise     	               Definir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2743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de Riscos             Orçamento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1198575" y="545100"/>
            <a:ext cx="4068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SPRINT 1         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463" y="488274"/>
            <a:ext cx="962525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35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639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773" y="2378892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615" y="1117404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16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05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1198575" y="545100"/>
            <a:ext cx="4068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SPRINT 1         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463" y="488274"/>
            <a:ext cx="962525" cy="7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1444700" y="1269800"/>
            <a:ext cx="77379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Definir                             Definir                Definir regras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Cronograma		     Linguagem                       do jogo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Definir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estratégia IA          Monitoramento         Preparar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45720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e                         Apresentação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Acompanhamento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Cronograma de Desenvolvimento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325" y="996450"/>
            <a:ext cx="8015801" cy="369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775" y="1168200"/>
            <a:ext cx="8021400" cy="35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 sz="14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300" y="1428925"/>
            <a:ext cx="7909301" cy="3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Monitoramento e Controle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5">
            <a:alphaModFix/>
          </a:blip>
          <a:srcRect b="2171" l="0" r="0" t="2162"/>
          <a:stretch/>
        </p:blipFill>
        <p:spPr>
          <a:xfrm>
            <a:off x="1305238" y="733250"/>
            <a:ext cx="6533516" cy="40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6684061" y="1920319"/>
            <a:ext cx="1353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3268849" y="2750500"/>
            <a:ext cx="95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$690.00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3566497" y="3036425"/>
            <a:ext cx="997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$504.00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3636521" y="3317300"/>
            <a:ext cx="997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$444.00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684061" y="1920319"/>
            <a:ext cx="1353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75" y="735825"/>
            <a:ext cx="6652500" cy="411346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4640575" y="4378913"/>
            <a:ext cx="56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SPI</a:t>
            </a:r>
            <a:endParaRPr>
              <a:solidFill>
                <a:srgbClr val="43434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793575" y="4378913"/>
            <a:ext cx="528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</a:t>
            </a:r>
            <a:r>
              <a:rPr lang="en">
                <a:solidFill>
                  <a:srgbClr val="434343"/>
                </a:solidFill>
              </a:rPr>
              <a:t>PI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Análise de Riscos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914400" y="1371599"/>
            <a:ext cx="7315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1101300" y="685789"/>
            <a:ext cx="7315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Sobrecarga de membro: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0,6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cumprir prazos, reservar tempos certos para trabalho.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alocar mais membros para suprir o desfalque e esforço coletivo.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1052550" y="743550"/>
            <a:ext cx="77832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Reuniões presenciais insuficientes: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100%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utilizar de reuniões via Skype e WhatsApp.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quadro hora-extra para as reuniões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25" y="501600"/>
            <a:ext cx="7164574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/>
        </p:nvSpPr>
        <p:spPr>
          <a:xfrm>
            <a:off x="1294788" y="3911550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 = Pedro  ||  J = Jorge  ||  H = Henrique  || F = Felipe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93C47D"/>
                </a:highlight>
                <a:latin typeface="Montserrat"/>
                <a:ea typeface="Montserrat"/>
                <a:cs typeface="Montserrat"/>
                <a:sym typeface="Montserrat"/>
              </a:rPr>
              <a:t>IDEAL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||	</a:t>
            </a:r>
            <a:r>
              <a:rPr b="1"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ACEITÁVEL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||	</a:t>
            </a:r>
            <a:r>
              <a:rPr b="1" lang="en">
                <a:highlight>
                  <a:srgbClr val="F9CB9C"/>
                </a:highlight>
                <a:latin typeface="Montserrat"/>
                <a:ea typeface="Montserrat"/>
                <a:cs typeface="Montserrat"/>
                <a:sym typeface="Montserrat"/>
              </a:rPr>
              <a:t>IMPREVISTO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||	</a:t>
            </a:r>
            <a:r>
              <a:rPr b="1" lang="en">
                <a:highlight>
                  <a:srgbClr val="EA9999"/>
                </a:highlight>
                <a:latin typeface="Montserrat"/>
                <a:ea typeface="Montserrat"/>
                <a:cs typeface="Montserrat"/>
                <a:sym typeface="Montserrat"/>
              </a:rPr>
              <a:t>EMERGÊNCIA</a:t>
            </a:r>
            <a:endParaRPr b="1">
              <a:highlight>
                <a:srgbClr val="EA999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Shape 5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1211225" y="834325"/>
            <a:ext cx="70389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Atraso de atividade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0,32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fazer bom planejamento e monitoramento, fidelidade ao cronograma.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1326250" y="546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Implementação(objetos do jogo)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20%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Baixo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planejar o diagrama UML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 e revisar o diagrama UML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2674175" y="3234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1940925" y="14007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jogo de damas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trabalha com a estratégia, através da manipulação de peças num tabuleiro. O objetivo do jogo é fazer com que um jogador consiga “capturar” as peças do adversário, de forma a deixá-lo sem peças no tabuleiro ou sem movimentações possíveis.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jogo de damas é realizado num tabuleiro de tamanho 8x8, com casas escuras e claras em formato xadrez. Nele, as casas são identificadas a partir da combinação coluna x linha, onde as colunas são assinaladas pelas letras de ‘A’ a ‘H’, da esquerda para a direita. Similarmente, as linhas são assinaladas através dos números de 1 a 8, de baixo para cima.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1297500" y="618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Implementação(mecânica do jogo)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50%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Código comentado e revisão dos commits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1311875" y="762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Implementação(IA)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fazer um estudo e treinamento sobre IA’s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 e buscar um algoritmo simples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1297500" y="83430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definição do cronograma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60%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Utilização de um fluxograma.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00" y="498900"/>
            <a:ext cx="8121601" cy="4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75" y="3486825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25" y="4306300"/>
            <a:ext cx="787024" cy="5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1311875" y="7911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Eventos Extracurriculares (Ex: Viagem a trabalho, Copa do Mundo)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20%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Baixa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Prever a data desses eventos e notificar com antecedência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encontro online e|ou realocação de tarefas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1940925" y="14007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partir dessa convenção, podem-se descrever os lances de uma partida, indicando a movimentação das peças pelas casas. As linhas 1 e 8 são conhecidas como travessas de coroação, uma vez que é em uma dessas travessas que ocorre a conversão de uma peça em dama.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peças, num jogo de damas, são também conhecidas como peões. Elas possuem as cores branca ou preta, e cada jogo é composto de 24 peças – 12 brancas e 12 pretas. As peças são posicionadas num grid diagonal, de forma que elas nunca se encontrem lado a lado, apenas diagonalmente.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1" type="body"/>
          </p:nvPr>
        </p:nvSpPr>
        <p:spPr>
          <a:xfrm>
            <a:off x="1940925" y="11721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regras para o início de um jogo de damas são definidas da seguinte forma: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brancas são dispostas no início do tabuleiro, nas casas escuras, das linhas 1 a 3;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pretas são dispostas nas casas escuras, das linhas 6 a 8;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tabuleiro deve ser posicionado de forma que a casa escura A1 fique à esquerda do jogador com peças brancas. Da mesma forma, a casa escura H8 deve ficar à esquerda do jogador com peças pretas;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primeiro lance deve ser sempre do jogador humano, com peças brancas.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" type="body"/>
          </p:nvPr>
        </p:nvSpPr>
        <p:spPr>
          <a:xfrm>
            <a:off x="320600" y="147697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disposição inicial do tabuleiro e das peças, o jogo inicia. Para que uma partida seja corretamente disputada, as seguintes regras devem ser consideradas: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só andam para frente, em diagonal, uma casa de cada vez;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uma peça consegue parar pela primeira vez numa casa da travessa de coroação da cor oposta, essa peça vira uma dama;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a peça somente passar pela travessa de coroação, nada acontece;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damas deslocam-se para frente e para trás, na diagonal, quantas casas quiserem;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tomadas são obrigatórias, seja para frente, seja para trás;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1" type="body"/>
          </p:nvPr>
        </p:nvSpPr>
        <p:spPr>
          <a:xfrm>
            <a:off x="320600" y="14669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disposição inicial do tabuleiro e das peças, o jogo inicia. Para que uma partida seja corretamente disputada, as seguintes regras devem ser consideradas: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	uma tomada pode apanhar uma (tomada simples) ou várias peças (tomada em cadeia);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7.	numa tomada em cadeia, a peça pode passar mais de uma vez pela mesma casa vazia;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8.	é proibida a tomada de uma mesma peça mais de uma vez, numa tomada em cadeia;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9.	se, num mesmo lance, houver mais de uma possibilidade de tomada, é obrigatório que se tome a maior quantidade possível de peças adversárias;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10.	a peça e a dama têm o mesmo valor para apanhar ou serem apanhados;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11.	as peças tomadas só podem ser retiradas do tabuleiro após o término do lance.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320600" y="13145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partida é dita encerrada quando um jogador apanhar todas as pedras do adversário ou deixá-lo sem jogadas possíveis.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425" y="19424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296475" y="4593725"/>
            <a:ext cx="6656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Fontes: </a:t>
            </a:r>
            <a:r>
              <a:rPr lang="en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http://www.linhadecodigo.com.br/artigo/860/desenvolvimento-e-implementacao-de-um-jogo-de-damas-em-prolog.aspx#ixzz5Cn4rUbmr</a:t>
            </a:r>
            <a:b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https://www.youtube.com/watch?v=q97pk0A5MCk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